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86" autoAdjust="0"/>
    <p:restoredTop sz="94664" autoAdjust="0"/>
  </p:normalViewPr>
  <p:slideViewPr>
    <p:cSldViewPr snapToGrid="0">
      <p:cViewPr varScale="1">
        <p:scale>
          <a:sx n="109" d="100"/>
          <a:sy n="109" d="100"/>
        </p:scale>
        <p:origin x="684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USUARIO\Desktop\MARZO%202026\REPORTE%20FURAG%20VIGENCIA%202025%20-%20MRZO%202026\INFORMES%20PQRS%202025\PORCENTAJES%20INFORME%20PQRS%20JULIO%202025%20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USUARIO\Desktop\MARZO%202026\REPORTE%20FURAG%20VIGENCIA%202025%20-%20MRZO%202026\INFORMES%20PQRS%202025\PORCENTAJES%20INFORME%20PQRS%20JULIO%202025%20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USUARIO\Desktop\MARZO%202026\REPORTE%20FURAG%20VIGENCIA%202025%20-%20MRZO%202026\INFORMES%20PQRS%202025\PORCENTAJES%20INFORME%20PQRS%20JULIO%202025%20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UARIO\Desktop\MARZO%202026\REPORTE%20FURAG%20VIGENCIA%202025%20-%20MRZO%202026\INFORMES%20PQRS%202025\PORCENTAJES%20INFORME%20PQRS%20JULIO%202025%20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C:\Users\USUARIO\Desktop\MARZO%202026\REPORTE%20FURAG%20VIGENCIA%202025%20-%20MRZO%202026\INFORMES%20PQRS%202025\PORCENTAJES%20INFORME%20PQRS%20JULIO%202025%2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cap="none" spc="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s-CO"/>
              <a:t>CANALES DE ATENCIÓN 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cap="none" spc="5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'total canales comunicacion Juli'!$F$10</c:f>
              <c:strCache>
                <c:ptCount val="1"/>
                <c:pt idx="0">
                  <c:v>TELEFÓNICO 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'total canales comunicacion Juli'!$G$9:$H$9</c:f>
              <c:strCache>
                <c:ptCount val="2"/>
                <c:pt idx="0">
                  <c:v>CANTIDAD</c:v>
                </c:pt>
                <c:pt idx="1">
                  <c:v>PORCENTAJE </c:v>
                </c:pt>
              </c:strCache>
            </c:strRef>
          </c:cat>
          <c:val>
            <c:numRef>
              <c:f>'total canales comunicacion Juli'!$G$10:$H$10</c:f>
              <c:numCache>
                <c:formatCode>0%</c:formatCode>
                <c:ptCount val="2"/>
                <c:pt idx="0" formatCode="General">
                  <c:v>266</c:v>
                </c:pt>
                <c:pt idx="1">
                  <c:v>0.61431870669745958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B8-4620-A830-2807CDD8FDFC}"/>
            </c:ext>
          </c:extLst>
        </c:ser>
        <c:ser>
          <c:idx val="1"/>
          <c:order val="1"/>
          <c:tx>
            <c:strRef>
              <c:f>'total canales comunicacion Juli'!$F$11</c:f>
              <c:strCache>
                <c:ptCount val="1"/>
                <c:pt idx="0">
                  <c:v>VIRTUAL 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'total canales comunicacion Juli'!$G$9:$H$9</c:f>
              <c:strCache>
                <c:ptCount val="2"/>
                <c:pt idx="0">
                  <c:v>CANTIDAD</c:v>
                </c:pt>
                <c:pt idx="1">
                  <c:v>PORCENTAJE </c:v>
                </c:pt>
              </c:strCache>
            </c:strRef>
          </c:cat>
          <c:val>
            <c:numRef>
              <c:f>'total canales comunicacion Juli'!$G$11:$H$11</c:f>
              <c:numCache>
                <c:formatCode>0%</c:formatCode>
                <c:ptCount val="2"/>
                <c:pt idx="0" formatCode="General">
                  <c:v>147</c:v>
                </c:pt>
                <c:pt idx="1">
                  <c:v>0.33949191685912239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5B8-4620-A830-2807CDD8FDFC}"/>
            </c:ext>
          </c:extLst>
        </c:ser>
        <c:ser>
          <c:idx val="2"/>
          <c:order val="2"/>
          <c:tx>
            <c:strRef>
              <c:f>'total canales comunicacion Juli'!$F$12</c:f>
              <c:strCache>
                <c:ptCount val="1"/>
                <c:pt idx="0">
                  <c:v>PRESENCIAL Y ESCRITO </c:v>
                </c:pt>
              </c:strCache>
            </c:strRef>
          </c:tx>
          <c:spPr>
            <a:solidFill>
              <a:schemeClr val="accent3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'total canales comunicacion Juli'!$G$9:$H$9</c:f>
              <c:strCache>
                <c:ptCount val="2"/>
                <c:pt idx="0">
                  <c:v>CANTIDAD</c:v>
                </c:pt>
                <c:pt idx="1">
                  <c:v>PORCENTAJE </c:v>
                </c:pt>
              </c:strCache>
            </c:strRef>
          </c:cat>
          <c:val>
            <c:numRef>
              <c:f>'total canales comunicacion Juli'!$G$12:$H$12</c:f>
              <c:numCache>
                <c:formatCode>0%</c:formatCode>
                <c:ptCount val="2"/>
                <c:pt idx="0" formatCode="General">
                  <c:v>20</c:v>
                </c:pt>
                <c:pt idx="1">
                  <c:v>4.6189376443418015E-2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5B8-4620-A830-2807CDD8FDFC}"/>
            </c:ext>
          </c:extLst>
        </c:ser>
        <c:ser>
          <c:idx val="3"/>
          <c:order val="3"/>
          <c:tx>
            <c:strRef>
              <c:f>'total canales comunicacion Juli'!$F$13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4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'total canales comunicacion Juli'!$G$9:$H$9</c:f>
              <c:strCache>
                <c:ptCount val="2"/>
                <c:pt idx="0">
                  <c:v>CANTIDAD</c:v>
                </c:pt>
                <c:pt idx="1">
                  <c:v>PORCENTAJE </c:v>
                </c:pt>
              </c:strCache>
            </c:strRef>
          </c:cat>
          <c:val>
            <c:numRef>
              <c:f>'total canales comunicacion Juli'!$G$13:$H$13</c:f>
              <c:numCache>
                <c:formatCode>0%</c:formatCode>
                <c:ptCount val="2"/>
                <c:pt idx="0" formatCode="General">
                  <c:v>433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5B8-4620-A830-2807CDD8FDF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-217040160"/>
        <c:axId val="-217036352"/>
      </c:barChart>
      <c:catAx>
        <c:axId val="-217040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17036352"/>
        <c:crosses val="autoZero"/>
        <c:auto val="1"/>
        <c:lblAlgn val="ctr"/>
        <c:lblOffset val="100"/>
        <c:noMultiLvlLbl val="0"/>
      </c:catAx>
      <c:valAx>
        <c:axId val="-217036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17040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s-CO"/>
              <a:t>LINEA MOVIL 3138052807   </a:t>
            </a:r>
          </a:p>
        </c:rich>
      </c:tx>
      <c:layout>
        <c:manualLayout>
          <c:xMode val="edge"/>
          <c:yMode val="edge"/>
          <c:x val="0.12455418207058794"/>
          <c:y val="1.85185185185185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'comunicacion telefonica'!$G$9</c:f>
              <c:strCache>
                <c:ptCount val="1"/>
                <c:pt idx="0">
                  <c:v>CANTIDAD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'comunicacion telefonica'!$F$10:$F$13</c:f>
              <c:strCache>
                <c:ptCount val="4"/>
                <c:pt idx="0">
                  <c:v>LLAMADAS RECIBIDAS</c:v>
                </c:pt>
                <c:pt idx="1">
                  <c:v>LLAMADAS REALIZADAS</c:v>
                </c:pt>
                <c:pt idx="2">
                  <c:v>LLAMADAS PERDIDAS</c:v>
                </c:pt>
                <c:pt idx="3">
                  <c:v>TOTAL DE LLAMADAS</c:v>
                </c:pt>
              </c:strCache>
            </c:strRef>
          </c:cat>
          <c:val>
            <c:numRef>
              <c:f>'comunicacion telefonica'!$G$10:$G$13</c:f>
              <c:numCache>
                <c:formatCode>General</c:formatCode>
                <c:ptCount val="4"/>
                <c:pt idx="0">
                  <c:v>266</c:v>
                </c:pt>
                <c:pt idx="1">
                  <c:v>0</c:v>
                </c:pt>
                <c:pt idx="2">
                  <c:v>0</c:v>
                </c:pt>
                <c:pt idx="3">
                  <c:v>266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C8-44B6-A6EF-96672FDB43E9}"/>
            </c:ext>
          </c:extLst>
        </c:ser>
        <c:ser>
          <c:idx val="1"/>
          <c:order val="1"/>
          <c:tx>
            <c:strRef>
              <c:f>'comunicacion telefonica'!$H$9</c:f>
              <c:strCache>
                <c:ptCount val="1"/>
                <c:pt idx="0">
                  <c:v>PORCENTAJE 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916495964148375E-2"/>
                  <c:y val="-6.53061224489795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DC8-44B6-A6EF-96672FDB43E9}"/>
                </c:ext>
              </c:extLst>
            </c:dLbl>
            <c:dLbl>
              <c:idx val="1"/>
              <c:layout>
                <c:manualLayout>
                  <c:x val="1.6427108264128982E-2"/>
                  <c:y val="-5.98639455782312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DC8-44B6-A6EF-96672FDB43E9}"/>
                </c:ext>
              </c:extLst>
            </c:dLbl>
            <c:dLbl>
              <c:idx val="2"/>
              <c:layout>
                <c:manualLayout>
                  <c:x val="3.0116365150902939E-2"/>
                  <c:y val="-8.70748299319727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DC8-44B6-A6EF-96672FDB43E9}"/>
                </c:ext>
              </c:extLst>
            </c:dLbl>
            <c:dLbl>
              <c:idx val="3"/>
              <c:layout>
                <c:manualLayout>
                  <c:x val="1.916495964148365E-2"/>
                  <c:y val="-5.44217687074830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DC8-44B6-A6EF-96672FDB43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'comunicacion telefonica'!$F$10:$F$13</c:f>
              <c:strCache>
                <c:ptCount val="4"/>
                <c:pt idx="0">
                  <c:v>LLAMADAS RECIBIDAS</c:v>
                </c:pt>
                <c:pt idx="1">
                  <c:v>LLAMADAS REALIZADAS</c:v>
                </c:pt>
                <c:pt idx="2">
                  <c:v>LLAMADAS PERDIDAS</c:v>
                </c:pt>
                <c:pt idx="3">
                  <c:v>TOTAL DE LLAMADAS</c:v>
                </c:pt>
              </c:strCache>
            </c:strRef>
          </c:cat>
          <c:val>
            <c:numRef>
              <c:f>'comunicacion telefonica'!$H$10:$H$13</c:f>
              <c:numCache>
                <c:formatCode>0%</c:formatCode>
                <c:ptCount val="4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DC8-44B6-A6EF-96672FDB43E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217036896"/>
        <c:axId val="-217039616"/>
        <c:axId val="0"/>
      </c:bar3DChart>
      <c:catAx>
        <c:axId val="-217036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17039616"/>
        <c:crosses val="autoZero"/>
        <c:auto val="1"/>
        <c:lblAlgn val="ctr"/>
        <c:lblOffset val="100"/>
        <c:noMultiLvlLbl val="0"/>
      </c:catAx>
      <c:valAx>
        <c:axId val="-217039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17036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/>
              <a:t>Correos Institucionales</a:t>
            </a:r>
          </a:p>
        </c:rich>
      </c:tx>
      <c:layout>
        <c:manualLayout>
          <c:xMode val="edge"/>
          <c:yMode val="edge"/>
          <c:x val="0.28244953101792508"/>
          <c:y val="4.02010050251256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'canales de comun virtual JULIO'!$G$9</c:f>
              <c:strCache>
                <c:ptCount val="1"/>
                <c:pt idx="0">
                  <c:v>CANTIDAD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'canales de comun virtual JULIO'!$F$10:$F$12</c:f>
              <c:strCache>
                <c:ptCount val="3"/>
                <c:pt idx="0">
                  <c:v>atencionalusuario@itp.edu.co</c:v>
                </c:pt>
                <c:pt idx="1">
                  <c:v>notificacionesjudiciales@itp.edu.co</c:v>
                </c:pt>
                <c:pt idx="2">
                  <c:v>TOTAL VIRTUAL </c:v>
                </c:pt>
              </c:strCache>
            </c:strRef>
          </c:cat>
          <c:val>
            <c:numRef>
              <c:f>'canales de comun virtual JULIO'!$G$10:$G$12</c:f>
              <c:numCache>
                <c:formatCode>General</c:formatCode>
                <c:ptCount val="3"/>
                <c:pt idx="0">
                  <c:v>147</c:v>
                </c:pt>
                <c:pt idx="1">
                  <c:v>2</c:v>
                </c:pt>
                <c:pt idx="2">
                  <c:v>149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00-4F73-9C8A-B980A7CC6555}"/>
            </c:ext>
          </c:extLst>
        </c:ser>
        <c:ser>
          <c:idx val="1"/>
          <c:order val="1"/>
          <c:tx>
            <c:strRef>
              <c:f>'canales de comun virtual JULIO'!$H$9</c:f>
              <c:strCache>
                <c:ptCount val="1"/>
                <c:pt idx="0">
                  <c:v>PORCENTAJE 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'canales de comun virtual JULIO'!$F$10:$F$12</c:f>
              <c:strCache>
                <c:ptCount val="3"/>
                <c:pt idx="0">
                  <c:v>atencionalusuario@itp.edu.co</c:v>
                </c:pt>
                <c:pt idx="1">
                  <c:v>notificacionesjudiciales@itp.edu.co</c:v>
                </c:pt>
                <c:pt idx="2">
                  <c:v>TOTAL VIRTUAL </c:v>
                </c:pt>
              </c:strCache>
            </c:strRef>
          </c:cat>
          <c:val>
            <c:numRef>
              <c:f>'canales de comun virtual JULIO'!$H$10:$H$12</c:f>
              <c:numCache>
                <c:formatCode>0%</c:formatCode>
                <c:ptCount val="3"/>
                <c:pt idx="0">
                  <c:v>0.97</c:v>
                </c:pt>
                <c:pt idx="1">
                  <c:v>0.03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F00-4F73-9C8A-B980A7CC655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-217026560"/>
        <c:axId val="-217037984"/>
      </c:barChart>
      <c:catAx>
        <c:axId val="-2170265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17037984"/>
        <c:crosses val="autoZero"/>
        <c:auto val="1"/>
        <c:lblAlgn val="ctr"/>
        <c:lblOffset val="100"/>
        <c:noMultiLvlLbl val="0"/>
      </c:catAx>
      <c:valAx>
        <c:axId val="-2170379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17026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dirty="0"/>
              <a:t>PQRSD POR MODALIDAD DE PETICIÓN  </a:t>
            </a:r>
          </a:p>
        </c:rich>
      </c:tx>
      <c:layout>
        <c:manualLayout>
          <c:xMode val="edge"/>
          <c:yMode val="edge"/>
          <c:x val="0.20790671593097079"/>
          <c:y val="2.328351901018871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2055988735401969E-2"/>
          <c:y val="7.0640732722066474E-2"/>
          <c:w val="0.85575523610334536"/>
          <c:h val="0.7534820261600934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'tipos pqrs JULIO 2025'!$G$9</c:f>
              <c:strCache>
                <c:ptCount val="1"/>
                <c:pt idx="0">
                  <c:v>CANTIDAD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'tipos pqrs JULIO 2025'!$F$10:$F$16</c:f>
              <c:strCache>
                <c:ptCount val="7"/>
                <c:pt idx="0">
                  <c:v>PETICIONES DE INFORMACION</c:v>
                </c:pt>
                <c:pt idx="1">
                  <c:v>PETICIONES DE INTERES PARTICULAR</c:v>
                </c:pt>
                <c:pt idx="2">
                  <c:v>QUEJAS </c:v>
                </c:pt>
                <c:pt idx="3">
                  <c:v>RECLAMOS</c:v>
                </c:pt>
                <c:pt idx="4">
                  <c:v>SUGERENCIAS </c:v>
                </c:pt>
                <c:pt idx="5">
                  <c:v>DENUNCIAS</c:v>
                </c:pt>
                <c:pt idx="6">
                  <c:v>OTRO</c:v>
                </c:pt>
              </c:strCache>
            </c:strRef>
          </c:cat>
          <c:val>
            <c:numRef>
              <c:f>'tipos pqrs JULIO 2025'!$G$10:$G$16</c:f>
              <c:numCache>
                <c:formatCode>0</c:formatCode>
                <c:ptCount val="7"/>
                <c:pt idx="0">
                  <c:v>125</c:v>
                </c:pt>
                <c:pt idx="1">
                  <c:v>133</c:v>
                </c:pt>
                <c:pt idx="2">
                  <c:v>0</c:v>
                </c:pt>
                <c:pt idx="3">
                  <c:v>28</c:v>
                </c:pt>
                <c:pt idx="4">
                  <c:v>0</c:v>
                </c:pt>
                <c:pt idx="5">
                  <c:v>0</c:v>
                </c:pt>
                <c:pt idx="6">
                  <c:v>147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D2-4D2F-B76D-1D22910A12ED}"/>
            </c:ext>
          </c:extLst>
        </c:ser>
        <c:ser>
          <c:idx val="1"/>
          <c:order val="1"/>
          <c:tx>
            <c:strRef>
              <c:f>'tipos pqrs JULIO 2025'!$H$9</c:f>
              <c:strCache>
                <c:ptCount val="1"/>
                <c:pt idx="0">
                  <c:v>PORCENTAJE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'tipos pqrs JULIO 2025'!$F$10:$F$16</c:f>
              <c:strCache>
                <c:ptCount val="7"/>
                <c:pt idx="0">
                  <c:v>PETICIONES DE INFORMACION</c:v>
                </c:pt>
                <c:pt idx="1">
                  <c:v>PETICIONES DE INTERES PARTICULAR</c:v>
                </c:pt>
                <c:pt idx="2">
                  <c:v>QUEJAS </c:v>
                </c:pt>
                <c:pt idx="3">
                  <c:v>RECLAMOS</c:v>
                </c:pt>
                <c:pt idx="4">
                  <c:v>SUGERENCIAS </c:v>
                </c:pt>
                <c:pt idx="5">
                  <c:v>DENUNCIAS</c:v>
                </c:pt>
                <c:pt idx="6">
                  <c:v>OTRO</c:v>
                </c:pt>
              </c:strCache>
            </c:strRef>
          </c:cat>
          <c:val>
            <c:numRef>
              <c:f>'tipos pqrs JULIO 2025'!$H$10:$H$16</c:f>
              <c:numCache>
                <c:formatCode>0%</c:formatCode>
                <c:ptCount val="7"/>
                <c:pt idx="0">
                  <c:v>0.28868360277136257</c:v>
                </c:pt>
                <c:pt idx="1">
                  <c:v>0.30715935334872979</c:v>
                </c:pt>
                <c:pt idx="2">
                  <c:v>0</c:v>
                </c:pt>
                <c:pt idx="3">
                  <c:v>6.4665127020785224E-2</c:v>
                </c:pt>
                <c:pt idx="4">
                  <c:v>0</c:v>
                </c:pt>
                <c:pt idx="5">
                  <c:v>0</c:v>
                </c:pt>
                <c:pt idx="6">
                  <c:v>0.33949191685912239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1D2-4D2F-B76D-1D22910A12E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217030368"/>
        <c:axId val="-217033088"/>
        <c:axId val="0"/>
      </c:bar3DChart>
      <c:catAx>
        <c:axId val="-217030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17033088"/>
        <c:crosses val="autoZero"/>
        <c:auto val="1"/>
        <c:lblAlgn val="ctr"/>
        <c:lblOffset val="100"/>
        <c:noMultiLvlLbl val="0"/>
      </c:catAx>
      <c:valAx>
        <c:axId val="-217033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17030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3763794715306233"/>
          <c:y val="0.90643413808211803"/>
          <c:w val="0.32472410569387533"/>
          <c:h val="8.397447019977750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/>
              <a:t>PETICIONES ATENDIDAS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 Total PQRSD Atendidas 400</c:v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'Peticiones por dependencia'!$D$10:$D$22</c:f>
              <c:strCache>
                <c:ptCount val="13"/>
                <c:pt idx="0">
                  <c:v>ATENCION AL USUARIO</c:v>
                </c:pt>
                <c:pt idx="1">
                  <c:v>BIENESTAR UNIVERSITARIO</c:v>
                </c:pt>
                <c:pt idx="2">
                  <c:v>CONTRATACION</c:v>
                </c:pt>
                <c:pt idx="3">
                  <c:v>JURIDICA</c:v>
                </c:pt>
                <c:pt idx="4">
                  <c:v>RECTORIA</c:v>
                </c:pt>
                <c:pt idx="5">
                  <c:v>REGISTRO Y CONTROL</c:v>
                </c:pt>
                <c:pt idx="6">
                  <c:v>SALA DE DOCENTES</c:v>
                </c:pt>
                <c:pt idx="7">
                  <c:v>TALENTO HUMANO</c:v>
                </c:pt>
                <c:pt idx="8">
                  <c:v>TESORERIA</c:v>
                </c:pt>
                <c:pt idx="9">
                  <c:v>SECRETARIA CONSEJO ACADEMICO  </c:v>
                </c:pt>
                <c:pt idx="10">
                  <c:v>CONSEJO ACADEMICO </c:v>
                </c:pt>
                <c:pt idx="11">
                  <c:v>VICERRECTORIA ACADEMICA</c:v>
                </c:pt>
                <c:pt idx="12">
                  <c:v>VICERRECTORIA ADMINISTRATIVA</c:v>
                </c:pt>
              </c:strCache>
            </c:strRef>
          </c:cat>
          <c:val>
            <c:numRef>
              <c:f>'Peticiones por dependencia'!$F$10:$F$22</c:f>
              <c:numCache>
                <c:formatCode>General</c:formatCode>
                <c:ptCount val="13"/>
                <c:pt idx="0">
                  <c:v>90</c:v>
                </c:pt>
                <c:pt idx="1">
                  <c:v>13</c:v>
                </c:pt>
                <c:pt idx="2">
                  <c:v>15</c:v>
                </c:pt>
                <c:pt idx="3">
                  <c:v>13</c:v>
                </c:pt>
                <c:pt idx="4">
                  <c:v>11</c:v>
                </c:pt>
                <c:pt idx="5">
                  <c:v>67</c:v>
                </c:pt>
                <c:pt idx="6">
                  <c:v>60</c:v>
                </c:pt>
                <c:pt idx="7">
                  <c:v>33</c:v>
                </c:pt>
                <c:pt idx="8">
                  <c:v>21</c:v>
                </c:pt>
                <c:pt idx="9">
                  <c:v>20</c:v>
                </c:pt>
                <c:pt idx="10">
                  <c:v>22</c:v>
                </c:pt>
                <c:pt idx="11">
                  <c:v>23</c:v>
                </c:pt>
                <c:pt idx="12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B7-4638-8945-96EC095712D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217032544"/>
        <c:axId val="-217029280"/>
        <c:axId val="0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v>PETICIONES ATENDIDAS </c:v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  <a:sp3d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CO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'Peticiones por dependencia'!$D$10:$D$22</c15:sqref>
                        </c15:formulaRef>
                      </c:ext>
                    </c:extLst>
                    <c:strCache>
                      <c:ptCount val="13"/>
                      <c:pt idx="0">
                        <c:v>ATENCION AL USUARIO</c:v>
                      </c:pt>
                      <c:pt idx="1">
                        <c:v>BIENESTAR UNIVERSITARIO</c:v>
                      </c:pt>
                      <c:pt idx="2">
                        <c:v>CONTRATACION</c:v>
                      </c:pt>
                      <c:pt idx="3">
                        <c:v>JURIDICA</c:v>
                      </c:pt>
                      <c:pt idx="4">
                        <c:v>RECTORIA</c:v>
                      </c:pt>
                      <c:pt idx="5">
                        <c:v>REGISTRO Y CONTROL</c:v>
                      </c:pt>
                      <c:pt idx="6">
                        <c:v>SALA DE DOCENTES</c:v>
                      </c:pt>
                      <c:pt idx="7">
                        <c:v>TALENTO HUMANO</c:v>
                      </c:pt>
                      <c:pt idx="8">
                        <c:v>TESORERIA</c:v>
                      </c:pt>
                      <c:pt idx="9">
                        <c:v>SECRETARIA CONSEJO ACADEMICO  </c:v>
                      </c:pt>
                      <c:pt idx="10">
                        <c:v>CONSEJO ACADEMICO </c:v>
                      </c:pt>
                      <c:pt idx="11">
                        <c:v>VICERRECTORIA ACADEMICA</c:v>
                      </c:pt>
                      <c:pt idx="12">
                        <c:v>VICERRECTORIA ADMINISTRATIVA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'Peticiones por dependencia'!$C$10:$C$22</c15:sqref>
                        </c15:formulaRef>
                      </c:ext>
                    </c:extLst>
                    <c:numCache>
                      <c:formatCode>General</c:formatCode>
                      <c:ptCount val="13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  <c:pt idx="7">
                        <c:v>8</c:v>
                      </c:pt>
                      <c:pt idx="8">
                        <c:v>9</c:v>
                      </c:pt>
                      <c:pt idx="9">
                        <c:v>10</c:v>
                      </c:pt>
                      <c:pt idx="10">
                        <c:v>11</c:v>
                      </c:pt>
                      <c:pt idx="11">
                        <c:v>12</c:v>
                      </c:pt>
                      <c:pt idx="12">
                        <c:v>13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D4B7-4638-8945-96EC095712D1}"/>
                  </c:ext>
                </c:extLst>
              </c15:ser>
            </c15:filteredBarSeries>
          </c:ext>
        </c:extLst>
      </c:bar3DChart>
      <c:catAx>
        <c:axId val="-21703254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DEPENDENCIA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17029280"/>
        <c:crosses val="autoZero"/>
        <c:auto val="1"/>
        <c:lblAlgn val="ctr"/>
        <c:lblOffset val="100"/>
        <c:noMultiLvlLbl val="0"/>
      </c:catAx>
      <c:valAx>
        <c:axId val="-217029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/>
                  <a:t>PQRSD Atendidas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17032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1600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02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7165EC-2CE7-4FF7-8D30-98E4A5757953}" type="datetimeFigureOut">
              <a:rPr lang="es-CO" smtClean="0"/>
              <a:t>7/04/2026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04C292-34A6-4176-BF6D-64A3A0EA0B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77674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4C292-34A6-4176-BF6D-64A3A0EA0BEA}" type="slidenum">
              <a:rPr lang="es-CO" smtClean="0"/>
              <a:t>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91849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89A580-5E42-4D6B-9E6A-D42BF636F4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8D85AD6-BA74-4D1C-9663-9B4B3BD8CF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87A504-49F6-4926-B3A5-97DD84CCF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6C0F-4848-4444-81B6-A396378CA9EB}" type="datetimeFigureOut">
              <a:rPr lang="es-CO" smtClean="0"/>
              <a:t>7/04/2026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8570D02-A447-4D92-94BA-3A5C7EA89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5FF4ECE-4DF4-4651-93E8-DAFE12B87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60CB1-B878-42B6-86B8-6CE9BFFBC2C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44922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C3231F-DDED-402A-A654-4CE032F67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0540B1F-9A6C-4749-86A3-A4FEEC88A5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5C7EE4C-6B17-491E-A976-826C90195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6C0F-4848-4444-81B6-A396378CA9EB}" type="datetimeFigureOut">
              <a:rPr lang="es-CO" smtClean="0"/>
              <a:t>7/04/2026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AAD43D4-DF10-4CFB-AE63-CB40FD079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13075E3-27A8-47C8-9EEC-A4BC8C22B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60CB1-B878-42B6-86B8-6CE9BFFBC2C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62093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1772815-4036-4FD8-A6F7-184C2B90B3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DC4947B-7A3E-4D08-9012-AD11500EC4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B40FB95-DCB5-41CA-9DE0-397E6EA1E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6C0F-4848-4444-81B6-A396378CA9EB}" type="datetimeFigureOut">
              <a:rPr lang="es-CO" smtClean="0"/>
              <a:t>7/04/2026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A25D060-5928-48A9-BF66-E864328F7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8C85416-DA01-473F-9D0A-706036F05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60CB1-B878-42B6-86B8-6CE9BFFBC2C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01733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D7436A-ABE4-4EF2-94CB-FF49597C3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755CB46-E97E-4A78-AFA2-D6C57FF260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D707C3-914A-4B34-B7C5-100A1431D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6C0F-4848-4444-81B6-A396378CA9EB}" type="datetimeFigureOut">
              <a:rPr lang="es-CO" smtClean="0"/>
              <a:t>7/04/2026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15A458-0272-4454-8E82-A50F6C346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601E31E-1584-46E2-8035-1FD37E937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60CB1-B878-42B6-86B8-6CE9BFFBC2C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14910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0B1A8D-D534-49E8-8CA8-6C0905325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B8A649A-199F-4B04-8517-758772E60C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168D41D-F7CC-4616-993F-1FFF0499A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6C0F-4848-4444-81B6-A396378CA9EB}" type="datetimeFigureOut">
              <a:rPr lang="es-CO" smtClean="0"/>
              <a:t>7/04/2026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99223A-EDFB-45AB-B540-B198E7133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75BBBE-5B33-4A42-9AF2-714E1AF2E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60CB1-B878-42B6-86B8-6CE9BFFBC2C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80135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13250C-E946-4E0D-B059-356965201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F5F63A-F3B8-458B-8E3A-99F524318D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6A633AA-478A-4C77-96BB-99298231C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027B06A-1892-4B69-BBA9-9B1EA99B9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6C0F-4848-4444-81B6-A396378CA9EB}" type="datetimeFigureOut">
              <a:rPr lang="es-CO" smtClean="0"/>
              <a:t>7/04/2026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6EFD92E-2E9E-4C63-8AE9-1A7F858CC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F654310-F245-4BDD-BEE5-C840937C8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60CB1-B878-42B6-86B8-6CE9BFFBC2C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53159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0A0F4C-0504-4698-A004-108A14004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444EDE6-7E68-4ABE-ACCB-8C35DB9C2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B2E8C50-DC3A-47A1-A3AE-3009787F9E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8FA0490-CDD8-4FD5-869A-71AE9F30E2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E7917E4-B375-43F8-9E60-32F6C721C5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9510ADF-BBA8-490D-8142-40ED48BE5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6C0F-4848-4444-81B6-A396378CA9EB}" type="datetimeFigureOut">
              <a:rPr lang="es-CO" smtClean="0"/>
              <a:t>7/04/2026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9B4B28E-C99D-4C45-B7F8-DC2F911AF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5203D93-0B97-41B6-BCCA-07C7D0FDB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60CB1-B878-42B6-86B8-6CE9BFFBC2C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49151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55EDD5-113B-4908-86E3-8591B39B3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FA86A61-36A7-4644-912D-047468B9F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6C0F-4848-4444-81B6-A396378CA9EB}" type="datetimeFigureOut">
              <a:rPr lang="es-CO" smtClean="0"/>
              <a:t>7/04/2026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5372AFB-7656-418D-A3B0-5AF0FC33B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6BA7AB7-055A-402C-BE5A-615E853C8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60CB1-B878-42B6-86B8-6CE9BFFBC2C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08495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D4F8CD3-DD3A-4A1B-A7FA-CFE5B227D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6C0F-4848-4444-81B6-A396378CA9EB}" type="datetimeFigureOut">
              <a:rPr lang="es-CO" smtClean="0"/>
              <a:t>7/04/2026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83F386A-97AD-42CD-B570-5E0769398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F39D792-FB61-4D31-9D8E-53CA5709C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60CB1-B878-42B6-86B8-6CE9BFFBC2C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29386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A2E9DC-0678-42FE-BE88-E7B13DF14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53BEBEC-266C-4363-B578-FD504B16EE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525521B-9DAE-41E2-8170-24494BF8B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0C79DBC-5A53-422D-972C-C93074ED9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6C0F-4848-4444-81B6-A396378CA9EB}" type="datetimeFigureOut">
              <a:rPr lang="es-CO" smtClean="0"/>
              <a:t>7/04/2026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4564FE0-88E7-4B75-8EC4-C9BEAA826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75393DD-41DF-4C25-B4FE-68A638CE7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60CB1-B878-42B6-86B8-6CE9BFFBC2C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40800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A78EDA-3525-401F-880D-CF35DAEA0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131230E-4BFB-4BDE-8C43-5B8B92AB28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0714C5E-A198-40D2-85B9-9ED8FA071A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BCB6304-38D4-4A4A-8728-2CD1CA20F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6C0F-4848-4444-81B6-A396378CA9EB}" type="datetimeFigureOut">
              <a:rPr lang="es-CO" smtClean="0"/>
              <a:t>7/04/2026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38B0F8E-EB16-48F9-98C8-A2E0BFBD9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E93B29F-D570-469B-8D77-C7B6D5D64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60CB1-B878-42B6-86B8-6CE9BFFBC2C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8054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68F04BB-080E-4B26-8793-409578521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58B54E1-2391-45D4-982D-FD685C6E3E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212F1E8-4AF7-475A-BCB8-F05CBC2F22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C86C0F-4848-4444-81B6-A396378CA9EB}" type="datetimeFigureOut">
              <a:rPr lang="es-CO" smtClean="0"/>
              <a:t>7/04/2026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492DB95-3767-4B0B-A27E-A3BED75CE2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C5DCD90-64DB-4DEF-B6C0-9221B5E762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60CB1-B878-42B6-86B8-6CE9BFFBC2C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35653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chart" Target="../charts/chart2.x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atencionalusuario@itp.edu.co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emf"/><Relationship Id="rId5" Type="http://schemas.openxmlformats.org/officeDocument/2006/relationships/chart" Target="../charts/chart3.xml"/><Relationship Id="rId4" Type="http://schemas.openxmlformats.org/officeDocument/2006/relationships/hyperlink" Target="mailto:notificacionesjudiciales@itp.edu.co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6.jpg"/><Relationship Id="rId7" Type="http://schemas.openxmlformats.org/officeDocument/2006/relationships/image" Target="../media/image1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10" Type="http://schemas.openxmlformats.org/officeDocument/2006/relationships/image" Target="../media/image15.emf"/><Relationship Id="rId4" Type="http://schemas.openxmlformats.org/officeDocument/2006/relationships/image" Target="../media/image9.emf"/><Relationship Id="rId9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chart" Target="../charts/chart5.x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50640" t="29886" r="24555" b="51305"/>
          <a:stretch/>
        </p:blipFill>
        <p:spPr>
          <a:xfrm>
            <a:off x="6119445" y="633045"/>
            <a:ext cx="5812891" cy="2479432"/>
          </a:xfrm>
          <a:prstGeom prst="rect">
            <a:avLst/>
          </a:prstGeom>
        </p:spPr>
      </p:pic>
      <p:pic>
        <p:nvPicPr>
          <p:cNvPr id="7" name="Imagen 6"/>
          <p:cNvPicPr/>
          <p:nvPr/>
        </p:nvPicPr>
        <p:blipFill rotWithShape="1">
          <a:blip r:embed="rId4"/>
          <a:srcRect l="63756" t="49624" r="24059" b="30978"/>
          <a:stretch/>
        </p:blipFill>
        <p:spPr bwMode="auto">
          <a:xfrm>
            <a:off x="9372600" y="3307937"/>
            <a:ext cx="2454715" cy="21260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5958" y="5752844"/>
            <a:ext cx="5962405" cy="469433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3615958" y="423368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s-CO" b="1" dirty="0">
                <a:solidFill>
                  <a:schemeClr val="bg1"/>
                </a:solidFill>
              </a:rPr>
              <a:t>Informe de Peticiones, Quejas, Reclamos,</a:t>
            </a:r>
          </a:p>
          <a:p>
            <a:pPr lvl="0" algn="ctr"/>
            <a:r>
              <a:rPr lang="es-CO" b="1" dirty="0">
                <a:solidFill>
                  <a:schemeClr val="bg1"/>
                </a:solidFill>
              </a:rPr>
              <a:t>Sugerencias y Denuncias</a:t>
            </a:r>
          </a:p>
          <a:p>
            <a:pPr lvl="0" algn="ctr"/>
            <a:r>
              <a:rPr lang="es-CO" b="1" dirty="0">
                <a:solidFill>
                  <a:schemeClr val="bg1"/>
                </a:solidFill>
              </a:rPr>
              <a:t>(PQRSD)</a:t>
            </a:r>
          </a:p>
          <a:p>
            <a:pPr lvl="0" algn="ctr"/>
            <a:r>
              <a:rPr lang="es-CO" b="1" dirty="0">
                <a:solidFill>
                  <a:schemeClr val="bg1"/>
                </a:solidFill>
              </a:rPr>
              <a:t> </a:t>
            </a:r>
            <a:r>
              <a:rPr lang="es-CO" b="1" dirty="0" smtClean="0">
                <a:solidFill>
                  <a:schemeClr val="bg1"/>
                </a:solidFill>
              </a:rPr>
              <a:t>Julio/2025</a:t>
            </a:r>
            <a:endParaRPr lang="es-CO" b="1" dirty="0">
              <a:solidFill>
                <a:schemeClr val="bg1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5214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532386" y="378042"/>
            <a:ext cx="41260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3600" b="1" dirty="0"/>
              <a:t>RECOMENDACIONES</a:t>
            </a:r>
          </a:p>
        </p:txBody>
      </p:sp>
      <p:sp>
        <p:nvSpPr>
          <p:cNvPr id="7" name="Rectángulo 6"/>
          <p:cNvSpPr/>
          <p:nvPr/>
        </p:nvSpPr>
        <p:spPr>
          <a:xfrm>
            <a:off x="3856892" y="1661745"/>
            <a:ext cx="730054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/>
              <a:t>Integración de Menú IVR en WhatsApp: Configurar un menú de opciones automáticas para la línea 3138052807, donde el usuario pueda seleccionar: "1. Traslados", "2. Convocatoria Docente", "3. Estados de Cuenta". Esto permitiría una clasificación previa de la demanda y una respuesta inmediata mediante enlaces de descarga.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/>
          <a:srcRect l="31687" t="19278" r="33453" b="41681"/>
          <a:stretch/>
        </p:blipFill>
        <p:spPr>
          <a:xfrm>
            <a:off x="888024" y="1494802"/>
            <a:ext cx="2875084" cy="1811215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4876801" y="3885721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CO" dirty="0"/>
              <a:t>Feria Virtual de Servicios Académicos: Organizar sesiones de "</a:t>
            </a:r>
            <a:r>
              <a:rPr lang="es-CO" dirty="0" err="1"/>
              <a:t>Streaming</a:t>
            </a:r>
            <a:r>
              <a:rPr lang="es-CO" dirty="0"/>
              <a:t>" o </a:t>
            </a:r>
            <a:r>
              <a:rPr lang="es-CO" dirty="0" err="1"/>
              <a:t>Webinars</a:t>
            </a:r>
            <a:r>
              <a:rPr lang="es-CO" dirty="0"/>
              <a:t> previos a las fechas de matrícula para explicar </a:t>
            </a:r>
            <a:r>
              <a:rPr lang="es-CO" dirty="0" smtClean="0"/>
              <a:t>los </a:t>
            </a:r>
            <a:r>
              <a:rPr lang="es-CO" dirty="0"/>
              <a:t>procesos </a:t>
            </a:r>
            <a:r>
              <a:rPr lang="es-CO" dirty="0" smtClean="0"/>
              <a:t>respectivos. </a:t>
            </a:r>
            <a:r>
              <a:rPr lang="es-CO" dirty="0"/>
              <a:t>Esto reduciría preventivamente </a:t>
            </a:r>
            <a:r>
              <a:rPr lang="es-CO" dirty="0" smtClean="0"/>
              <a:t>las </a:t>
            </a:r>
            <a:r>
              <a:rPr lang="es-CO" dirty="0"/>
              <a:t>peticiones que son meramente informativas.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59" t="18124" r="53922" b="4467"/>
          <a:stretch/>
        </p:blipFill>
        <p:spPr>
          <a:xfrm>
            <a:off x="1218855" y="3776445"/>
            <a:ext cx="3541058" cy="1695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669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623145E-B551-489C-ACD3-27D8A4C477AC}"/>
              </a:ext>
            </a:extLst>
          </p:cNvPr>
          <p:cNvSpPr txBox="1"/>
          <p:nvPr/>
        </p:nvSpPr>
        <p:spPr>
          <a:xfrm>
            <a:off x="2155849" y="2066192"/>
            <a:ext cx="876015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4000" dirty="0"/>
              <a:t>Informe de Peticiones, Quejas, Reclamos,</a:t>
            </a:r>
          </a:p>
          <a:p>
            <a:pPr algn="ctr"/>
            <a:r>
              <a:rPr lang="es-CO" sz="4000" dirty="0"/>
              <a:t>Sugerencias y Denuncias</a:t>
            </a:r>
          </a:p>
          <a:p>
            <a:pPr algn="ctr"/>
            <a:r>
              <a:rPr lang="es-CO" sz="4000" dirty="0"/>
              <a:t>(PQRSD)</a:t>
            </a:r>
          </a:p>
          <a:p>
            <a:pPr algn="ctr"/>
            <a:r>
              <a:rPr lang="es-CO" sz="4000" dirty="0" smtClean="0"/>
              <a:t>Julio/2025</a:t>
            </a:r>
            <a:endParaRPr lang="es-CO" sz="4000" dirty="0"/>
          </a:p>
        </p:txBody>
      </p:sp>
    </p:spTree>
    <p:extLst>
      <p:ext uri="{BB962C8B-B14F-4D97-AF65-F5344CB8AC3E}">
        <p14:creationId xmlns:p14="http://schemas.microsoft.com/office/powerpoint/2010/main" val="277184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753207" y="1120703"/>
            <a:ext cx="999978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/>
              <a:t>El presente documento corresponde al Informe de Peticiones, </a:t>
            </a:r>
            <a:r>
              <a:rPr lang="es-CO" dirty="0" smtClean="0"/>
              <a:t>Quejas, Reclamos</a:t>
            </a:r>
            <a:r>
              <a:rPr lang="es-CO" dirty="0"/>
              <a:t>, Sugerencias y Denuncias (PQRSD) recibidas y atendidas por </a:t>
            </a:r>
            <a:r>
              <a:rPr lang="es-CO" dirty="0" smtClean="0"/>
              <a:t>la Oficina </a:t>
            </a:r>
            <a:r>
              <a:rPr lang="es-CO" dirty="0"/>
              <a:t>de atención al usuario </a:t>
            </a:r>
            <a:r>
              <a:rPr lang="es-CO" dirty="0" smtClean="0"/>
              <a:t>de la Institución Universitaria del Putumayo. Correspondiente </a:t>
            </a:r>
            <a:r>
              <a:rPr lang="es-CO" dirty="0"/>
              <a:t>al mes de </a:t>
            </a:r>
            <a:r>
              <a:rPr lang="es-CO" dirty="0" smtClean="0"/>
              <a:t>julio de 2025. </a:t>
            </a:r>
          </a:p>
          <a:p>
            <a:pPr algn="just"/>
            <a:endParaRPr lang="es-CO" dirty="0"/>
          </a:p>
          <a:p>
            <a:pPr algn="just"/>
            <a:r>
              <a:rPr lang="es-CO" dirty="0" smtClean="0"/>
              <a:t>De </a:t>
            </a:r>
            <a:r>
              <a:rPr lang="es-CO" dirty="0"/>
              <a:t>acuerdo con los datos arrojados por los canales de atención, </a:t>
            </a:r>
            <a:r>
              <a:rPr lang="es-CO" dirty="0" smtClean="0"/>
              <a:t>durante </a:t>
            </a:r>
            <a:r>
              <a:rPr lang="es-CO" dirty="0"/>
              <a:t>en el mes </a:t>
            </a:r>
            <a:r>
              <a:rPr lang="es-CO"/>
              <a:t>de </a:t>
            </a:r>
            <a:r>
              <a:rPr lang="es-CO" smtClean="0"/>
              <a:t>julio, </a:t>
            </a:r>
            <a:r>
              <a:rPr lang="es-CO" dirty="0"/>
              <a:t>se recibieron </a:t>
            </a:r>
            <a:r>
              <a:rPr lang="es-CO" dirty="0" smtClean="0"/>
              <a:t>(433) PQRSD, garantizando </a:t>
            </a:r>
            <a:r>
              <a:rPr lang="es-CO" dirty="0"/>
              <a:t>el registro del 100% y teniendo en cuenta lo reportado </a:t>
            </a:r>
            <a:r>
              <a:rPr lang="es-CO" dirty="0" smtClean="0"/>
              <a:t>les </a:t>
            </a:r>
            <a:r>
              <a:rPr lang="es-CO" dirty="0"/>
              <a:t>fue asignado su trámite, no se negó el acceso a ninguna de ellas.</a:t>
            </a:r>
          </a:p>
        </p:txBody>
      </p:sp>
      <p:sp>
        <p:nvSpPr>
          <p:cNvPr id="8" name="TextBox 29">
            <a:extLst>
              <a:ext uri="{FF2B5EF4-FFF2-40B4-BE49-F238E27FC236}">
                <a16:creationId xmlns:a16="http://schemas.microsoft.com/office/drawing/2014/main" id="{A03E2A1C-4743-478B-A867-725AA05FA7CE}"/>
              </a:ext>
            </a:extLst>
          </p:cNvPr>
          <p:cNvSpPr txBox="1"/>
          <p:nvPr/>
        </p:nvSpPr>
        <p:spPr>
          <a:xfrm>
            <a:off x="2889751" y="263348"/>
            <a:ext cx="6175118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CO" sz="2000" b="1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PQRS </a:t>
            </a:r>
          </a:p>
          <a:p>
            <a:pPr algn="ctr"/>
            <a:r>
              <a:rPr lang="es-CO" sz="2000" b="1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RECIBIDAS POR CANAL DE ATENCIÓN</a:t>
            </a:r>
            <a:endParaRPr lang="es-CO" sz="2000" b="1" dirty="0">
              <a:solidFill>
                <a:schemeClr val="accent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971562" y="4179439"/>
            <a:ext cx="38363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/>
              <a:t>La integración de canales mejora la rapidez en los trámites y asegura que cualquier persona pueda acceder a los datos de forma sencilla y universal.</a:t>
            </a: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8080061"/>
              </p:ext>
            </p:extLst>
          </p:nvPr>
        </p:nvGraphicFramePr>
        <p:xfrm>
          <a:off x="5189291" y="2845777"/>
          <a:ext cx="5713169" cy="3159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5460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3614635" y="412978"/>
            <a:ext cx="61799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b="1" dirty="0" smtClean="0"/>
              <a:t>GESTIÓN: CANALES DE ATENCIÓN</a:t>
            </a:r>
            <a:r>
              <a:rPr lang="es-CO" b="1" dirty="0"/>
              <a:t> </a:t>
            </a:r>
            <a:r>
              <a:rPr lang="es-CO" b="1" dirty="0" smtClean="0"/>
              <a:t>TELEFONÍA CELULAR   </a:t>
            </a:r>
            <a:endParaRPr lang="es-CO" dirty="0"/>
          </a:p>
          <a:p>
            <a:pPr algn="ctr"/>
            <a:endParaRPr lang="es-CO" b="1" dirty="0"/>
          </a:p>
        </p:txBody>
      </p:sp>
      <p:sp>
        <p:nvSpPr>
          <p:cNvPr id="3" name="Rectángulo 2"/>
          <p:cNvSpPr/>
          <p:nvPr/>
        </p:nvSpPr>
        <p:spPr>
          <a:xfrm>
            <a:off x="5293564" y="1700848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CO" dirty="0"/>
              <a:t>En relación con el desempeño de los canales de atención telefónica durante el </a:t>
            </a:r>
            <a:r>
              <a:rPr lang="es-CO" dirty="0" smtClean="0"/>
              <a:t>mes de julio de 2025, se </a:t>
            </a:r>
            <a:r>
              <a:rPr lang="es-CO" dirty="0"/>
              <a:t>registró un flujo de actividad consolidado de 266 llamadas en total. </a:t>
            </a:r>
            <a:endParaRPr lang="es-CO" dirty="0" smtClean="0"/>
          </a:p>
          <a:p>
            <a:pPr algn="just"/>
            <a:endParaRPr lang="es-CO" dirty="0"/>
          </a:p>
          <a:p>
            <a:pPr algn="just"/>
            <a:r>
              <a:rPr lang="es-CO" dirty="0" smtClean="0"/>
              <a:t>El </a:t>
            </a:r>
            <a:r>
              <a:rPr lang="es-CO" dirty="0"/>
              <a:t>análisis detallado de estas interacciones permite destacar los siguientes puntos</a:t>
            </a:r>
            <a:r>
              <a:rPr lang="es-CO" dirty="0" smtClean="0"/>
              <a:t>:</a:t>
            </a:r>
          </a:p>
          <a:p>
            <a:pPr algn="just"/>
            <a:endParaRPr lang="es-CO" dirty="0"/>
          </a:p>
          <a:p>
            <a:pPr algn="just"/>
            <a:r>
              <a:rPr lang="es-CO" dirty="0" smtClean="0"/>
              <a:t>Eficacia </a:t>
            </a:r>
            <a:r>
              <a:rPr lang="es-CO" dirty="0"/>
              <a:t>en la Recepción: Del gran total de la operación, las llamadas recibidas representan el 100% de la actividad, con un registro de 266 comunicaciones atendidas. Esto indica que el canal funciona primordialmente como un receptor de consultas externas.</a:t>
            </a:r>
          </a:p>
        </p:txBody>
      </p:sp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160654"/>
              </p:ext>
            </p:extLst>
          </p:nvPr>
        </p:nvGraphicFramePr>
        <p:xfrm>
          <a:off x="650630" y="4387240"/>
          <a:ext cx="4191000" cy="133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1" name="Hoja de cálculo" r:id="rId4" imgW="4190872" imgH="1333472" progId="Excel.Sheet.12">
                  <p:embed/>
                </p:oleObj>
              </mc:Choice>
              <mc:Fallback>
                <p:oleObj name="Hoja de cálculo" r:id="rId4" imgW="4190872" imgH="133347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0630" y="4387240"/>
                        <a:ext cx="4191000" cy="133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7477580"/>
              </p:ext>
            </p:extLst>
          </p:nvPr>
        </p:nvGraphicFramePr>
        <p:xfrm>
          <a:off x="353614" y="1072333"/>
          <a:ext cx="5024941" cy="2853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12985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424148" y="773695"/>
            <a:ext cx="38985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 smtClean="0"/>
              <a:t>GESTIÓN DE CORREOS ELECTRÓNICOS </a:t>
            </a:r>
            <a:endParaRPr lang="es-CO" b="1" dirty="0"/>
          </a:p>
        </p:txBody>
      </p:sp>
      <p:sp>
        <p:nvSpPr>
          <p:cNvPr id="3" name="Rectángulo 2"/>
          <p:cNvSpPr/>
          <p:nvPr/>
        </p:nvSpPr>
        <p:spPr>
          <a:xfrm>
            <a:off x="5369170" y="1254847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CO" dirty="0"/>
              <a:t>Durante el </a:t>
            </a:r>
            <a:r>
              <a:rPr lang="es-CO" dirty="0" smtClean="0"/>
              <a:t>mes de julio de 2025, se </a:t>
            </a:r>
            <a:r>
              <a:rPr lang="es-CO" dirty="0"/>
              <a:t>gestionaron un total de 149 requerimientos virtuales, con una marcada polarización en el uso de los canales</a:t>
            </a:r>
            <a:r>
              <a:rPr lang="es-CO" dirty="0" smtClean="0"/>
              <a:t>: Predominancia </a:t>
            </a:r>
            <a:r>
              <a:rPr lang="es-CO" dirty="0"/>
              <a:t>de Atención al Usuario: El correo </a:t>
            </a:r>
            <a:r>
              <a:rPr lang="es-CO" dirty="0" smtClean="0">
                <a:hlinkClick r:id="rId3"/>
              </a:rPr>
              <a:t>atencionalusuario@itp.edu.co</a:t>
            </a:r>
            <a:r>
              <a:rPr lang="es-CO" dirty="0" smtClean="0"/>
              <a:t> </a:t>
            </a:r>
            <a:r>
              <a:rPr lang="es-CO" dirty="0"/>
              <a:t>concentró el 97% de la demanda (147 solicitudes), ratificándose como el eje principal de interacción institucional</a:t>
            </a:r>
            <a:r>
              <a:rPr lang="es-CO" dirty="0" smtClean="0"/>
              <a:t>.</a:t>
            </a:r>
          </a:p>
          <a:p>
            <a:pPr algn="just"/>
            <a:endParaRPr lang="es-CO" dirty="0"/>
          </a:p>
          <a:p>
            <a:pPr algn="just"/>
            <a:r>
              <a:rPr lang="es-CO" dirty="0" smtClean="0"/>
              <a:t>Baja </a:t>
            </a:r>
            <a:r>
              <a:rPr lang="es-CO" dirty="0"/>
              <a:t>Incidencia Judicial: El canal de </a:t>
            </a:r>
            <a:r>
              <a:rPr lang="es-CO" dirty="0" smtClean="0">
                <a:hlinkClick r:id="rId4"/>
              </a:rPr>
              <a:t>notificacionesjudiciales@itp.edu.co</a:t>
            </a:r>
            <a:r>
              <a:rPr lang="es-CO" dirty="0" smtClean="0"/>
              <a:t> registró </a:t>
            </a:r>
            <a:r>
              <a:rPr lang="es-CO" dirty="0"/>
              <a:t>una participación </a:t>
            </a:r>
            <a:r>
              <a:rPr lang="es-CO" dirty="0" smtClean="0"/>
              <a:t>baja de </a:t>
            </a:r>
            <a:r>
              <a:rPr lang="es-CO" dirty="0"/>
              <a:t>apenas el 3% (2 casos</a:t>
            </a:r>
            <a:r>
              <a:rPr lang="es-CO" dirty="0" smtClean="0"/>
              <a:t>).</a:t>
            </a:r>
          </a:p>
          <a:p>
            <a:pPr algn="just"/>
            <a:endParaRPr lang="es-CO" dirty="0"/>
          </a:p>
          <a:p>
            <a:pPr algn="just"/>
            <a:r>
              <a:rPr lang="es-CO" dirty="0" smtClean="0"/>
              <a:t>Conclusión</a:t>
            </a:r>
            <a:r>
              <a:rPr lang="es-CO" dirty="0"/>
              <a:t>: La gestión digital se encuentra altamente centralizada en la atención ciudadana y estudiantil, lo que demuestra una segmentación efectiva entre las consultas de carácter general y los trámites de naturaleza especializada o judicial.</a:t>
            </a: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6245144"/>
              </p:ext>
            </p:extLst>
          </p:nvPr>
        </p:nvGraphicFramePr>
        <p:xfrm>
          <a:off x="455733" y="1143027"/>
          <a:ext cx="4762500" cy="31915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270" y="4842823"/>
            <a:ext cx="4471425" cy="77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92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/>
          <p:cNvSpPr/>
          <p:nvPr/>
        </p:nvSpPr>
        <p:spPr>
          <a:xfrm>
            <a:off x="3733800" y="42418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CO" b="1" dirty="0"/>
              <a:t>PQRSD </a:t>
            </a:r>
            <a:r>
              <a:rPr lang="es-CO" b="1" dirty="0" smtClean="0"/>
              <a:t>RECIBIDAS POR MODALIDAD DE PETICIÓN </a:t>
            </a:r>
            <a:r>
              <a:rPr lang="es-CO" dirty="0" smtClean="0"/>
              <a:t>  </a:t>
            </a:r>
            <a:endParaRPr lang="es-CO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r="76793"/>
          <a:stretch/>
        </p:blipFill>
        <p:spPr>
          <a:xfrm>
            <a:off x="1362445" y="1188358"/>
            <a:ext cx="2710120" cy="251320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5"/>
          <a:srcRect l="5157" r="79517"/>
          <a:stretch/>
        </p:blipFill>
        <p:spPr>
          <a:xfrm>
            <a:off x="5007825" y="1188358"/>
            <a:ext cx="1846899" cy="235395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6"/>
          <a:srcRect l="3559" r="76645"/>
          <a:stretch/>
        </p:blipFill>
        <p:spPr>
          <a:xfrm>
            <a:off x="7557700" y="1308291"/>
            <a:ext cx="2108730" cy="211408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7"/>
          <a:srcRect l="4624" r="77069"/>
          <a:stretch/>
        </p:blipFill>
        <p:spPr>
          <a:xfrm>
            <a:off x="1323849" y="3701562"/>
            <a:ext cx="2070199" cy="247943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8"/>
          <a:srcRect l="5369" r="79198"/>
          <a:stretch/>
        </p:blipFill>
        <p:spPr>
          <a:xfrm>
            <a:off x="3950335" y="3647995"/>
            <a:ext cx="1783358" cy="253147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9"/>
          <a:srcRect l="6647" r="74196"/>
          <a:stretch/>
        </p:blipFill>
        <p:spPr>
          <a:xfrm>
            <a:off x="6289980" y="3647995"/>
            <a:ext cx="2204711" cy="252317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10"/>
          <a:srcRect l="3454" r="76644"/>
          <a:stretch/>
        </p:blipFill>
        <p:spPr>
          <a:xfrm>
            <a:off x="8494691" y="3647994"/>
            <a:ext cx="2163311" cy="2401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718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8571508"/>
              </p:ext>
            </p:extLst>
          </p:nvPr>
        </p:nvGraphicFramePr>
        <p:xfrm>
          <a:off x="3035910" y="545123"/>
          <a:ext cx="6735641" cy="30948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ángulo 2"/>
          <p:cNvSpPr/>
          <p:nvPr/>
        </p:nvSpPr>
        <p:spPr>
          <a:xfrm>
            <a:off x="1201615" y="4033216"/>
            <a:ext cx="992944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/>
              <a:t>Durante el </a:t>
            </a:r>
            <a:r>
              <a:rPr lang="es-CO" dirty="0" smtClean="0"/>
              <a:t>mes de julio de 2025, se </a:t>
            </a:r>
            <a:r>
              <a:rPr lang="es-CO" dirty="0"/>
              <a:t>gestionaron 433 solicitudes con los siguientes hitos de gestión</a:t>
            </a:r>
            <a:r>
              <a:rPr lang="es-CO" dirty="0" smtClean="0"/>
              <a:t>: Dominio </a:t>
            </a:r>
            <a:r>
              <a:rPr lang="es-CO" dirty="0"/>
              <a:t>Informativo: El 60% de la demanda se concentró en peticiones de información e interés particular (258 casos</a:t>
            </a:r>
            <a:r>
              <a:rPr lang="es-CO" dirty="0" smtClean="0"/>
              <a:t>). Gestión </a:t>
            </a:r>
            <a:r>
              <a:rPr lang="es-CO" dirty="0"/>
              <a:t>de Convocatoria Docente: Se tramitaron 28 reclamos (6%) asociados exclusivamente a la Resolución No. 0576 de 2025 (Banco de Hojas de Vida Docente), asegurando su debida validación administrativa</a:t>
            </a:r>
            <a:r>
              <a:rPr lang="es-CO" dirty="0" smtClean="0"/>
              <a:t>. Excelencia </a:t>
            </a:r>
            <a:r>
              <a:rPr lang="es-CO" dirty="0"/>
              <a:t>en el Servicio: Se mantuvo un 0% en quejas y denuncias, reflejando la transparencia del proceso</a:t>
            </a:r>
            <a:r>
              <a:rPr lang="es-CO" dirty="0" smtClean="0"/>
              <a:t>. Impacto</a:t>
            </a:r>
            <a:r>
              <a:rPr lang="es-CO" dirty="0"/>
              <a:t>: Estabilidad operativa en el 94% de las gestiones, garantizando la correcta atención a la comunidad académica y aspirantes a la docencia.</a:t>
            </a:r>
          </a:p>
        </p:txBody>
      </p:sp>
    </p:spTree>
    <p:extLst>
      <p:ext uri="{BB962C8B-B14F-4D97-AF65-F5344CB8AC3E}">
        <p14:creationId xmlns:p14="http://schemas.microsoft.com/office/powerpoint/2010/main" val="4266344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543038" y="474757"/>
            <a:ext cx="75352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/>
              <a:t>P Q R </a:t>
            </a:r>
            <a:r>
              <a:rPr lang="pt-BR" b="1"/>
              <a:t>S </a:t>
            </a:r>
            <a:r>
              <a:rPr lang="pt-BR" b="1" smtClean="0"/>
              <a:t>D - </a:t>
            </a:r>
            <a:r>
              <a:rPr lang="es-CO" b="1" dirty="0"/>
              <a:t>ASIGNADAS A DEPENDENCIAS Y GRUPOS INTERNOS DE TRABAJO</a:t>
            </a:r>
          </a:p>
          <a:p>
            <a:pPr algn="just"/>
            <a:endParaRPr lang="pt-BR" dirty="0"/>
          </a:p>
        </p:txBody>
      </p:sp>
      <p:sp>
        <p:nvSpPr>
          <p:cNvPr id="6" name="Rectángulo 5"/>
          <p:cNvSpPr/>
          <p:nvPr/>
        </p:nvSpPr>
        <p:spPr>
          <a:xfrm>
            <a:off x="812313" y="4396154"/>
            <a:ext cx="103539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/>
              <a:t>La institución alcanzó un cumplimiento global del </a:t>
            </a:r>
            <a:r>
              <a:rPr lang="es-CO" dirty="0" smtClean="0"/>
              <a:t>95%, </a:t>
            </a:r>
            <a:r>
              <a:rPr lang="es-CO" dirty="0"/>
              <a:t>gestionando </a:t>
            </a:r>
            <a:r>
              <a:rPr lang="es-CO" dirty="0" smtClean="0"/>
              <a:t>410 </a:t>
            </a:r>
            <a:r>
              <a:rPr lang="es-CO" dirty="0"/>
              <a:t>de las </a:t>
            </a:r>
            <a:r>
              <a:rPr lang="es-CO" dirty="0" smtClean="0"/>
              <a:t>433 </a:t>
            </a:r>
            <a:r>
              <a:rPr lang="es-CO" dirty="0"/>
              <a:t>solicitudes recibidas</a:t>
            </a:r>
            <a:r>
              <a:rPr lang="es-CO" dirty="0" smtClean="0"/>
              <a:t>.</a:t>
            </a:r>
          </a:p>
          <a:p>
            <a:pPr algn="just"/>
            <a:endParaRPr lang="es-CO" dirty="0"/>
          </a:p>
          <a:p>
            <a:pPr algn="just"/>
            <a:r>
              <a:rPr lang="es-CO" dirty="0" smtClean="0"/>
              <a:t>La </a:t>
            </a:r>
            <a:r>
              <a:rPr lang="es-CO" dirty="0"/>
              <a:t>operación institucional es </a:t>
            </a:r>
            <a:r>
              <a:rPr lang="es-CO" dirty="0" smtClean="0"/>
              <a:t>efectiva </a:t>
            </a:r>
            <a:r>
              <a:rPr lang="es-CO" dirty="0"/>
              <a:t>en sus áreas de mayor flujo, pero requiere fortalecer la capacidad de respuesta en dependencias administrativas específicas para cerrar la brecha del </a:t>
            </a:r>
            <a:r>
              <a:rPr lang="es-CO" dirty="0" smtClean="0"/>
              <a:t>5% </a:t>
            </a:r>
            <a:r>
              <a:rPr lang="es-CO" dirty="0"/>
              <a:t>de pendientes.</a:t>
            </a:r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4527137"/>
              </p:ext>
            </p:extLst>
          </p:nvPr>
        </p:nvGraphicFramePr>
        <p:xfrm>
          <a:off x="812313" y="962209"/>
          <a:ext cx="5553318" cy="27766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2" name="Hoja de cálculo" r:id="rId4" imgW="5734210" imgH="2866925" progId="Excel.Sheet.12">
                  <p:embed/>
                </p:oleObj>
              </mc:Choice>
              <mc:Fallback>
                <p:oleObj name="Hoja de cálculo" r:id="rId4" imgW="5734210" imgH="286692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12313" y="962209"/>
                        <a:ext cx="5553318" cy="27766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8173550"/>
              </p:ext>
            </p:extLst>
          </p:nvPr>
        </p:nvGraphicFramePr>
        <p:xfrm>
          <a:off x="6365631" y="878133"/>
          <a:ext cx="4800600" cy="2860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956209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639465" y="457172"/>
            <a:ext cx="55361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/>
              <a:t>GESTIÓN DE TRASLADOS Y ACCESO A LA INFORMACIÓN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4637" y="3641320"/>
            <a:ext cx="5200339" cy="2798307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377462" y="1209457"/>
            <a:ext cx="983273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/>
              <a:t>El fortalecimiento de los canales de acceso permitió resolver satisfactoriamente la demanda informativa de la comunidad. Incluso frente a los 28 reclamos registrados (6%) asociados a la convocatoria docente (Resolución No. 0576 de 2025), el sistema de información permitió una respuesta técnica y canalizada, manteniendo la estabilidad operativa en el 94% de las interacciones restantes. </a:t>
            </a:r>
            <a:endParaRPr lang="es-CO" dirty="0" smtClean="0"/>
          </a:p>
          <a:p>
            <a:pPr algn="just"/>
            <a:endParaRPr lang="es-CO" dirty="0"/>
          </a:p>
          <a:p>
            <a:pPr algn="just"/>
            <a:r>
              <a:rPr lang="es-CO" dirty="0" smtClean="0"/>
              <a:t>Como </a:t>
            </a:r>
            <a:r>
              <a:rPr lang="es-CO" dirty="0"/>
              <a:t>parte del acceso a la información, se recomienda el uso de datos de consulta sobre traslados como un insumo para el sistema de Alertas Tempranas, permitiendo identificar de forma preventiva riesgos de deserción y actuar oportunamente mediante tutorías o planes de estudio personalizados.</a:t>
            </a:r>
          </a:p>
        </p:txBody>
      </p:sp>
    </p:spTree>
    <p:extLst>
      <p:ext uri="{BB962C8B-B14F-4D97-AF65-F5344CB8AC3E}">
        <p14:creationId xmlns:p14="http://schemas.microsoft.com/office/powerpoint/2010/main" val="25242921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1376</TotalTime>
  <Words>804</Words>
  <Application>Microsoft Office PowerPoint</Application>
  <PresentationFormat>Panorámica</PresentationFormat>
  <Paragraphs>47</Paragraphs>
  <Slides>10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Tema de Office</vt:lpstr>
      <vt:lpstr>Hoja de cálculo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PERSONAL</dc:creator>
  <cp:lastModifiedBy>SALA 2-01</cp:lastModifiedBy>
  <cp:revision>130</cp:revision>
  <dcterms:created xsi:type="dcterms:W3CDTF">2025-07-15T21:29:47Z</dcterms:created>
  <dcterms:modified xsi:type="dcterms:W3CDTF">2026-04-07T08:43:22Z</dcterms:modified>
</cp:coreProperties>
</file>